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367319-8390-DBA4-319B-F1E85E36A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1DFBAE-8071-9752-1A1F-D34EA996D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6F3398-B0B1-5B84-18CD-6E29A8D60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2DFA93-5501-496C-2E58-9016DF3AB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FE1E7-58C9-8701-FEAF-991868DD2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86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9172C2-F4B3-7484-AF2F-1760B741C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07A0F3-5FF3-E5E3-12D4-EF87423B1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0B254-5F06-087F-176F-D82B346B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8E654A-AE7A-8BDC-7295-C33BF50FE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479480-5C28-852A-B1A9-F27E9B909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79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13E796B-147F-48F2-CEAB-25FEF27A1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23C898-DD9C-F117-F176-D166CCD40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A741E6-DDE1-4CC9-EB18-966F838B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8BB01D-017C-3233-6DAC-0C1F06CC7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5105B7-E4CC-D179-50FE-8626EE6F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90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586228-4DBB-E1AF-6832-35F131834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C8F9D3-BEE6-FD08-46C5-858FC8931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A73229-7E73-F946-187E-931A5132D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550235-CC0B-0586-4C2D-6AA261D6A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46584F-3EA1-7BA8-0EA1-7A73450B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81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974CDA-779B-FCA3-CC6D-98D97BB5E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C789B6-DF1B-F11F-A2C3-4724CC48B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9FDA40-B302-575F-F292-6A2E271E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7C1CB0-0A4D-AE9A-08C6-6EF89EEC1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A82209-E1EB-1216-6DEB-B418B4D2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2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474E73-2786-615B-F20F-52CFC8B8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8A2260-17C8-5002-8838-A93C32974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808ABF-2BC2-1F53-4451-0ED41A3CA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19A13D-AB28-61F1-77B0-5DDCE49BD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18E57D-3D96-3C85-8860-B0FE794C4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23E192-BE6B-3DB5-04E9-F872FD1E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3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C172A6-EF5B-B12B-8F34-2B2E0387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2353C82-1B4E-5837-5562-532BA38B9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4AAD57A-6236-EF47-7904-EA34B4930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6C883EE-950F-E418-FE3C-9EEDD4BE1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38D5F7C-66F6-A933-DC3F-E3302F64E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C1F792-4129-0B06-5CE2-8931637FE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5A1C32-E237-E39F-D80F-554CF25F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2F3A144-93A9-6AD7-CB47-B9DFA1BE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1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AFAE24-4CA9-1B5D-7849-074C21CA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F2C7AA2-7BB8-A0C4-A5BA-BE04C42E2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ED1470-246A-E79E-CD97-B6CD55C7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803C0-5B19-8839-10F9-77AF7FC7A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97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EC11159-7548-AFE4-61B9-7148F849D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A8117B-52D5-8FFF-9779-A3889009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C87741-4EEC-DDCE-01A0-7BFB9286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06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78BA0B-1693-FB17-10DA-F0BBCC10F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17F9A4-8740-892F-7894-FF840A0B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C9126C-8E9E-2AED-37FB-CDEC9B6E4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9D47C8-6BEF-6724-E4B9-702997D07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C7D9B8-052C-2002-2629-800E59F2C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6279A2-3116-6859-17A7-C3FDC24C3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21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F333C9-242F-A7C9-016B-3A31816CF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3BE5BC4-71B1-42E6-53A8-6D309F4424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6BC5CA-BBB1-3FFD-BA0D-3C70B029D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7BD47A-524F-D89F-30C5-667047DE1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C64D5F-9142-06A4-CF93-52B3459FA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C5D563-A8ED-98B2-1719-C45CB7464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02F16C-E42A-E1E8-A5D6-F3DD3D377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D67BEA-E848-DA5B-C3FE-B833C9E5A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0FE75B-9083-DEAE-0A2B-EA083B225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44068-3EDE-492E-A8EF-01D8F3F480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32AFA9-1009-B867-9ECC-A62384378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E91DF2-6C0E-E478-EEEB-1AD0B8A90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C20B-EB5E-414E-B694-F1B289C3D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32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3D1DB-F1D1-F7F1-9902-EC47BC3111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3A73076-EBEE-E2B2-9EED-3505CD4CCE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39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6FCEC9-43E7-78D7-35FE-06627A035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主張と論点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FBA84F-824A-4B5D-8A2A-75DD369CC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9402"/>
            <a:ext cx="10515600" cy="2817560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1A5AEF-D865-7D14-9E35-2A0AC557B3DB}"/>
              </a:ext>
            </a:extLst>
          </p:cNvPr>
          <p:cNvSpPr txBox="1"/>
          <p:nvPr/>
        </p:nvSpPr>
        <p:spPr>
          <a:xfrm>
            <a:off x="838200" y="1690688"/>
            <a:ext cx="10515600" cy="13255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67FB0FF-016D-4CC4-4167-4ECB0CC667F3}"/>
              </a:ext>
            </a:extLst>
          </p:cNvPr>
          <p:cNvSpPr/>
          <p:nvPr/>
        </p:nvSpPr>
        <p:spPr>
          <a:xfrm>
            <a:off x="838200" y="1347537"/>
            <a:ext cx="1828800" cy="34315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規定文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BBCE69B-521F-BC35-2518-42145030FF63}"/>
              </a:ext>
            </a:extLst>
          </p:cNvPr>
          <p:cNvSpPr/>
          <p:nvPr/>
        </p:nvSpPr>
        <p:spPr>
          <a:xfrm>
            <a:off x="838200" y="3016251"/>
            <a:ext cx="1828800" cy="34315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論点</a:t>
            </a:r>
          </a:p>
        </p:txBody>
      </p:sp>
    </p:spTree>
    <p:extLst>
      <p:ext uri="{BB962C8B-B14F-4D97-AF65-F5344CB8AC3E}">
        <p14:creationId xmlns:p14="http://schemas.microsoft.com/office/powerpoint/2010/main" val="3440721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F0318-8465-8AAE-44A3-01E7FD5A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論証手段</a:t>
            </a:r>
            <a:r>
              <a:rPr kumimoji="1" lang="en-US" altLang="ja-JP" dirty="0"/>
              <a:t>1(</a:t>
            </a:r>
            <a:r>
              <a:rPr kumimoji="1" lang="ja-JP" altLang="en-US" dirty="0"/>
              <a:t>量的調査データ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1A7616F-CC37-28AE-AA52-87653E91B5D4}"/>
              </a:ext>
            </a:extLst>
          </p:cNvPr>
          <p:cNvSpPr/>
          <p:nvPr/>
        </p:nvSpPr>
        <p:spPr>
          <a:xfrm>
            <a:off x="838199" y="1347537"/>
            <a:ext cx="3366837" cy="34315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論点</a:t>
            </a:r>
            <a:r>
              <a:rPr kumimoji="1" lang="en-US" altLang="ja-JP" dirty="0"/>
              <a:t>(</a:t>
            </a:r>
            <a:r>
              <a:rPr kumimoji="1" lang="ja-JP" altLang="en-US" dirty="0"/>
              <a:t>データから導けること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03C2D3-BE41-1411-6F90-E238BBD5BCAD}"/>
              </a:ext>
            </a:extLst>
          </p:cNvPr>
          <p:cNvSpPr/>
          <p:nvPr/>
        </p:nvSpPr>
        <p:spPr>
          <a:xfrm>
            <a:off x="838199" y="1690689"/>
            <a:ext cx="10627896" cy="982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472E486-121E-7482-8E06-4B31673B330B}"/>
              </a:ext>
            </a:extLst>
          </p:cNvPr>
          <p:cNvSpPr/>
          <p:nvPr/>
        </p:nvSpPr>
        <p:spPr>
          <a:xfrm>
            <a:off x="838199" y="2811379"/>
            <a:ext cx="3366837" cy="34691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データ分析結果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6C758E-F909-7ABA-B8F6-35FBC7F70A9E}"/>
              </a:ext>
            </a:extLst>
          </p:cNvPr>
          <p:cNvSpPr/>
          <p:nvPr/>
        </p:nvSpPr>
        <p:spPr>
          <a:xfrm>
            <a:off x="838199" y="3154530"/>
            <a:ext cx="10627896" cy="34808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DC43BEED-640C-A94C-3D37-2A858D87D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538441"/>
              </p:ext>
            </p:extLst>
          </p:nvPr>
        </p:nvGraphicFramePr>
        <p:xfrm>
          <a:off x="1141663" y="3268878"/>
          <a:ext cx="6251742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25871">
                  <a:extLst>
                    <a:ext uri="{9D8B030D-6E8A-4147-A177-3AD203B41FA5}">
                      <a16:colId xmlns:a16="http://schemas.microsoft.com/office/drawing/2014/main" val="1594058841"/>
                    </a:ext>
                  </a:extLst>
                </a:gridCol>
                <a:gridCol w="3125871">
                  <a:extLst>
                    <a:ext uri="{9D8B030D-6E8A-4147-A177-3AD203B41FA5}">
                      <a16:colId xmlns:a16="http://schemas.microsoft.com/office/drawing/2014/main" val="380640194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変数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356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596819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3020A72-847B-125E-3FDF-D907B11F27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476100"/>
              </p:ext>
            </p:extLst>
          </p:nvPr>
        </p:nvGraphicFramePr>
        <p:xfrm>
          <a:off x="1141663" y="4262966"/>
          <a:ext cx="6293853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83590">
                  <a:extLst>
                    <a:ext uri="{9D8B030D-6E8A-4147-A177-3AD203B41FA5}">
                      <a16:colId xmlns:a16="http://schemas.microsoft.com/office/drawing/2014/main" val="3661367238"/>
                    </a:ext>
                  </a:extLst>
                </a:gridCol>
                <a:gridCol w="3910263">
                  <a:extLst>
                    <a:ext uri="{9D8B030D-6E8A-4147-A177-3AD203B41FA5}">
                      <a16:colId xmlns:a16="http://schemas.microsoft.com/office/drawing/2014/main" val="3852567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分析手法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607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検定統計量</a:t>
                      </a:r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自由度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57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</a:t>
                      </a:r>
                      <a:r>
                        <a:rPr kumimoji="1" lang="ja-JP" altLang="en-US" dirty="0"/>
                        <a:t>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61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効果量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377473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FDC8F4D1-D984-0B1D-C477-E1DDF3608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066451"/>
              </p:ext>
            </p:extLst>
          </p:nvPr>
        </p:nvGraphicFramePr>
        <p:xfrm>
          <a:off x="7542463" y="3288761"/>
          <a:ext cx="3755190" cy="3204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5190">
                  <a:extLst>
                    <a:ext uri="{9D8B030D-6E8A-4147-A177-3AD203B41FA5}">
                      <a16:colId xmlns:a16="http://schemas.microsoft.com/office/drawing/2014/main" val="3359009888"/>
                    </a:ext>
                  </a:extLst>
                </a:gridCol>
              </a:tblGrid>
              <a:tr h="476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グラフ</a:t>
                      </a:r>
                      <a:r>
                        <a:rPr kumimoji="1" lang="en-US" altLang="ja-JP" dirty="0"/>
                        <a:t>(Excel</a:t>
                      </a:r>
                      <a:r>
                        <a:rPr kumimoji="1" lang="ja-JP" altLang="en-US" dirty="0"/>
                        <a:t>から貼り付け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7866584"/>
                  </a:ext>
                </a:extLst>
              </a:tr>
              <a:tr h="272804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800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8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F0318-8465-8AAE-44A3-01E7FD5A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論証手段</a:t>
            </a:r>
            <a:r>
              <a:rPr lang="en-US" altLang="ja-JP" dirty="0"/>
              <a:t>2</a:t>
            </a:r>
            <a:r>
              <a:rPr kumimoji="1" lang="en-US" altLang="ja-JP" dirty="0"/>
              <a:t>(</a:t>
            </a:r>
            <a:r>
              <a:rPr kumimoji="1" lang="ja-JP" altLang="en-US" dirty="0"/>
              <a:t>量的調査データ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1A7616F-CC37-28AE-AA52-87653E91B5D4}"/>
              </a:ext>
            </a:extLst>
          </p:cNvPr>
          <p:cNvSpPr/>
          <p:nvPr/>
        </p:nvSpPr>
        <p:spPr>
          <a:xfrm>
            <a:off x="838199" y="1347537"/>
            <a:ext cx="3366837" cy="34315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論点</a:t>
            </a:r>
            <a:r>
              <a:rPr kumimoji="1" lang="en-US" altLang="ja-JP" dirty="0"/>
              <a:t>(</a:t>
            </a:r>
            <a:r>
              <a:rPr kumimoji="1" lang="ja-JP" altLang="en-US" dirty="0"/>
              <a:t>データから導けること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03C2D3-BE41-1411-6F90-E238BBD5BCAD}"/>
              </a:ext>
            </a:extLst>
          </p:cNvPr>
          <p:cNvSpPr/>
          <p:nvPr/>
        </p:nvSpPr>
        <p:spPr>
          <a:xfrm>
            <a:off x="838199" y="1690689"/>
            <a:ext cx="10627896" cy="982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472E486-121E-7482-8E06-4B31673B330B}"/>
              </a:ext>
            </a:extLst>
          </p:cNvPr>
          <p:cNvSpPr/>
          <p:nvPr/>
        </p:nvSpPr>
        <p:spPr>
          <a:xfrm>
            <a:off x="838199" y="2811379"/>
            <a:ext cx="3366837" cy="34691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データ分析結果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6C758E-F909-7ABA-B8F6-35FBC7F70A9E}"/>
              </a:ext>
            </a:extLst>
          </p:cNvPr>
          <p:cNvSpPr/>
          <p:nvPr/>
        </p:nvSpPr>
        <p:spPr>
          <a:xfrm>
            <a:off x="838199" y="3154530"/>
            <a:ext cx="10627896" cy="34808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DC43BEED-640C-A94C-3D37-2A858D87DE5D}"/>
              </a:ext>
            </a:extLst>
          </p:cNvPr>
          <p:cNvGraphicFramePr>
            <a:graphicFrameLocks noGrp="1"/>
          </p:cNvGraphicFramePr>
          <p:nvPr/>
        </p:nvGraphicFramePr>
        <p:xfrm>
          <a:off x="1141663" y="3268878"/>
          <a:ext cx="6251742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25871">
                  <a:extLst>
                    <a:ext uri="{9D8B030D-6E8A-4147-A177-3AD203B41FA5}">
                      <a16:colId xmlns:a16="http://schemas.microsoft.com/office/drawing/2014/main" val="1594058841"/>
                    </a:ext>
                  </a:extLst>
                </a:gridCol>
                <a:gridCol w="3125871">
                  <a:extLst>
                    <a:ext uri="{9D8B030D-6E8A-4147-A177-3AD203B41FA5}">
                      <a16:colId xmlns:a16="http://schemas.microsoft.com/office/drawing/2014/main" val="380640194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変数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356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596819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3020A72-847B-125E-3FDF-D907B11F2754}"/>
              </a:ext>
            </a:extLst>
          </p:cNvPr>
          <p:cNvGraphicFramePr>
            <a:graphicFrameLocks noGrp="1"/>
          </p:cNvGraphicFramePr>
          <p:nvPr/>
        </p:nvGraphicFramePr>
        <p:xfrm>
          <a:off x="1141663" y="4262966"/>
          <a:ext cx="6293853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83590">
                  <a:extLst>
                    <a:ext uri="{9D8B030D-6E8A-4147-A177-3AD203B41FA5}">
                      <a16:colId xmlns:a16="http://schemas.microsoft.com/office/drawing/2014/main" val="3661367238"/>
                    </a:ext>
                  </a:extLst>
                </a:gridCol>
                <a:gridCol w="3910263">
                  <a:extLst>
                    <a:ext uri="{9D8B030D-6E8A-4147-A177-3AD203B41FA5}">
                      <a16:colId xmlns:a16="http://schemas.microsoft.com/office/drawing/2014/main" val="3852567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分析手法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607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検定統計量</a:t>
                      </a:r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自由度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57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</a:t>
                      </a:r>
                      <a:r>
                        <a:rPr kumimoji="1" lang="ja-JP" altLang="en-US" dirty="0"/>
                        <a:t>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61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効果量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377473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FDC8F4D1-D984-0B1D-C477-E1DDF360828E}"/>
              </a:ext>
            </a:extLst>
          </p:cNvPr>
          <p:cNvGraphicFramePr>
            <a:graphicFrameLocks noGrp="1"/>
          </p:cNvGraphicFramePr>
          <p:nvPr/>
        </p:nvGraphicFramePr>
        <p:xfrm>
          <a:off x="7542463" y="3288761"/>
          <a:ext cx="3755190" cy="3204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5190">
                  <a:extLst>
                    <a:ext uri="{9D8B030D-6E8A-4147-A177-3AD203B41FA5}">
                      <a16:colId xmlns:a16="http://schemas.microsoft.com/office/drawing/2014/main" val="3359009888"/>
                    </a:ext>
                  </a:extLst>
                </a:gridCol>
              </a:tblGrid>
              <a:tr h="476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グラフ</a:t>
                      </a:r>
                      <a:r>
                        <a:rPr kumimoji="1" lang="en-US" altLang="ja-JP" dirty="0"/>
                        <a:t>(Excel</a:t>
                      </a:r>
                      <a:r>
                        <a:rPr kumimoji="1" lang="ja-JP" altLang="en-US" dirty="0"/>
                        <a:t>から貼り付け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7866584"/>
                  </a:ext>
                </a:extLst>
              </a:tr>
              <a:tr h="272804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800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46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F0318-8465-8AAE-44A3-01E7FD5A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論証手段</a:t>
            </a:r>
            <a:r>
              <a:rPr kumimoji="1" lang="en-US" altLang="ja-JP" dirty="0"/>
              <a:t>3(</a:t>
            </a:r>
            <a:r>
              <a:rPr kumimoji="1" lang="ja-JP" altLang="en-US" dirty="0"/>
              <a:t>量的調査データ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1A7616F-CC37-28AE-AA52-87653E91B5D4}"/>
              </a:ext>
            </a:extLst>
          </p:cNvPr>
          <p:cNvSpPr/>
          <p:nvPr/>
        </p:nvSpPr>
        <p:spPr>
          <a:xfrm>
            <a:off x="838199" y="1347537"/>
            <a:ext cx="3366837" cy="34315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論点</a:t>
            </a:r>
            <a:r>
              <a:rPr kumimoji="1" lang="en-US" altLang="ja-JP" dirty="0"/>
              <a:t>(</a:t>
            </a:r>
            <a:r>
              <a:rPr kumimoji="1" lang="ja-JP" altLang="en-US" dirty="0"/>
              <a:t>データから導けること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03C2D3-BE41-1411-6F90-E238BBD5BCAD}"/>
              </a:ext>
            </a:extLst>
          </p:cNvPr>
          <p:cNvSpPr/>
          <p:nvPr/>
        </p:nvSpPr>
        <p:spPr>
          <a:xfrm>
            <a:off x="838199" y="1690689"/>
            <a:ext cx="10627896" cy="982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472E486-121E-7482-8E06-4B31673B330B}"/>
              </a:ext>
            </a:extLst>
          </p:cNvPr>
          <p:cNvSpPr/>
          <p:nvPr/>
        </p:nvSpPr>
        <p:spPr>
          <a:xfrm>
            <a:off x="838199" y="2811379"/>
            <a:ext cx="3366837" cy="34691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データ分析結果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6C758E-F909-7ABA-B8F6-35FBC7F70A9E}"/>
              </a:ext>
            </a:extLst>
          </p:cNvPr>
          <p:cNvSpPr/>
          <p:nvPr/>
        </p:nvSpPr>
        <p:spPr>
          <a:xfrm>
            <a:off x="838199" y="3154530"/>
            <a:ext cx="10627896" cy="34808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DC43BEED-640C-A94C-3D37-2A858D87DE5D}"/>
              </a:ext>
            </a:extLst>
          </p:cNvPr>
          <p:cNvGraphicFramePr>
            <a:graphicFrameLocks noGrp="1"/>
          </p:cNvGraphicFramePr>
          <p:nvPr/>
        </p:nvGraphicFramePr>
        <p:xfrm>
          <a:off x="1141663" y="3268878"/>
          <a:ext cx="6251742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25871">
                  <a:extLst>
                    <a:ext uri="{9D8B030D-6E8A-4147-A177-3AD203B41FA5}">
                      <a16:colId xmlns:a16="http://schemas.microsoft.com/office/drawing/2014/main" val="1594058841"/>
                    </a:ext>
                  </a:extLst>
                </a:gridCol>
                <a:gridCol w="3125871">
                  <a:extLst>
                    <a:ext uri="{9D8B030D-6E8A-4147-A177-3AD203B41FA5}">
                      <a16:colId xmlns:a16="http://schemas.microsoft.com/office/drawing/2014/main" val="380640194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変数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356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596819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3020A72-847B-125E-3FDF-D907B11F2754}"/>
              </a:ext>
            </a:extLst>
          </p:cNvPr>
          <p:cNvGraphicFramePr>
            <a:graphicFrameLocks noGrp="1"/>
          </p:cNvGraphicFramePr>
          <p:nvPr/>
        </p:nvGraphicFramePr>
        <p:xfrm>
          <a:off x="1141663" y="4262966"/>
          <a:ext cx="6293853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83590">
                  <a:extLst>
                    <a:ext uri="{9D8B030D-6E8A-4147-A177-3AD203B41FA5}">
                      <a16:colId xmlns:a16="http://schemas.microsoft.com/office/drawing/2014/main" val="3661367238"/>
                    </a:ext>
                  </a:extLst>
                </a:gridCol>
                <a:gridCol w="3910263">
                  <a:extLst>
                    <a:ext uri="{9D8B030D-6E8A-4147-A177-3AD203B41FA5}">
                      <a16:colId xmlns:a16="http://schemas.microsoft.com/office/drawing/2014/main" val="3852567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分析手法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607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検定統計量</a:t>
                      </a:r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自由度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57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</a:t>
                      </a:r>
                      <a:r>
                        <a:rPr kumimoji="1" lang="ja-JP" altLang="en-US" dirty="0"/>
                        <a:t>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61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効果量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377473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FDC8F4D1-D984-0B1D-C477-E1DDF360828E}"/>
              </a:ext>
            </a:extLst>
          </p:cNvPr>
          <p:cNvGraphicFramePr>
            <a:graphicFrameLocks noGrp="1"/>
          </p:cNvGraphicFramePr>
          <p:nvPr/>
        </p:nvGraphicFramePr>
        <p:xfrm>
          <a:off x="7542463" y="3288761"/>
          <a:ext cx="3755190" cy="3204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5190">
                  <a:extLst>
                    <a:ext uri="{9D8B030D-6E8A-4147-A177-3AD203B41FA5}">
                      <a16:colId xmlns:a16="http://schemas.microsoft.com/office/drawing/2014/main" val="3359009888"/>
                    </a:ext>
                  </a:extLst>
                </a:gridCol>
              </a:tblGrid>
              <a:tr h="476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グラフ</a:t>
                      </a:r>
                      <a:r>
                        <a:rPr kumimoji="1" lang="en-US" altLang="ja-JP" dirty="0"/>
                        <a:t>(Excel</a:t>
                      </a:r>
                      <a:r>
                        <a:rPr kumimoji="1" lang="ja-JP" altLang="en-US" dirty="0"/>
                        <a:t>から貼り付け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7866584"/>
                  </a:ext>
                </a:extLst>
              </a:tr>
              <a:tr h="272804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800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43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F0318-8465-8AAE-44A3-01E7FD5A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論証手段</a:t>
            </a:r>
            <a:r>
              <a:rPr lang="en-US" altLang="ja-JP" dirty="0"/>
              <a:t>4</a:t>
            </a:r>
            <a:r>
              <a:rPr kumimoji="1" lang="en-US" altLang="ja-JP" dirty="0"/>
              <a:t>(</a:t>
            </a:r>
            <a:r>
              <a:rPr kumimoji="1" lang="ja-JP" altLang="en-US" dirty="0"/>
              <a:t>量的調査データ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1A7616F-CC37-28AE-AA52-87653E91B5D4}"/>
              </a:ext>
            </a:extLst>
          </p:cNvPr>
          <p:cNvSpPr/>
          <p:nvPr/>
        </p:nvSpPr>
        <p:spPr>
          <a:xfrm>
            <a:off x="838199" y="1347537"/>
            <a:ext cx="3366837" cy="34315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論点</a:t>
            </a:r>
            <a:r>
              <a:rPr kumimoji="1" lang="en-US" altLang="ja-JP" dirty="0"/>
              <a:t>(</a:t>
            </a:r>
            <a:r>
              <a:rPr kumimoji="1" lang="ja-JP" altLang="en-US" dirty="0"/>
              <a:t>データから導けること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03C2D3-BE41-1411-6F90-E238BBD5BCAD}"/>
              </a:ext>
            </a:extLst>
          </p:cNvPr>
          <p:cNvSpPr/>
          <p:nvPr/>
        </p:nvSpPr>
        <p:spPr>
          <a:xfrm>
            <a:off x="838199" y="1690689"/>
            <a:ext cx="10627896" cy="982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472E486-121E-7482-8E06-4B31673B330B}"/>
              </a:ext>
            </a:extLst>
          </p:cNvPr>
          <p:cNvSpPr/>
          <p:nvPr/>
        </p:nvSpPr>
        <p:spPr>
          <a:xfrm>
            <a:off x="838199" y="2811379"/>
            <a:ext cx="3366837" cy="34691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データ分析結果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6C758E-F909-7ABA-B8F6-35FBC7F70A9E}"/>
              </a:ext>
            </a:extLst>
          </p:cNvPr>
          <p:cNvSpPr/>
          <p:nvPr/>
        </p:nvSpPr>
        <p:spPr>
          <a:xfrm>
            <a:off x="838199" y="3154530"/>
            <a:ext cx="10627896" cy="34808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DC43BEED-640C-A94C-3D37-2A858D87DE5D}"/>
              </a:ext>
            </a:extLst>
          </p:cNvPr>
          <p:cNvGraphicFramePr>
            <a:graphicFrameLocks noGrp="1"/>
          </p:cNvGraphicFramePr>
          <p:nvPr/>
        </p:nvGraphicFramePr>
        <p:xfrm>
          <a:off x="1141663" y="3268878"/>
          <a:ext cx="6251742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25871">
                  <a:extLst>
                    <a:ext uri="{9D8B030D-6E8A-4147-A177-3AD203B41FA5}">
                      <a16:colId xmlns:a16="http://schemas.microsoft.com/office/drawing/2014/main" val="1594058841"/>
                    </a:ext>
                  </a:extLst>
                </a:gridCol>
                <a:gridCol w="3125871">
                  <a:extLst>
                    <a:ext uri="{9D8B030D-6E8A-4147-A177-3AD203B41FA5}">
                      <a16:colId xmlns:a16="http://schemas.microsoft.com/office/drawing/2014/main" val="380640194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変数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356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596819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3020A72-847B-125E-3FDF-D907B11F2754}"/>
              </a:ext>
            </a:extLst>
          </p:cNvPr>
          <p:cNvGraphicFramePr>
            <a:graphicFrameLocks noGrp="1"/>
          </p:cNvGraphicFramePr>
          <p:nvPr/>
        </p:nvGraphicFramePr>
        <p:xfrm>
          <a:off x="1141663" y="4262966"/>
          <a:ext cx="6293853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83590">
                  <a:extLst>
                    <a:ext uri="{9D8B030D-6E8A-4147-A177-3AD203B41FA5}">
                      <a16:colId xmlns:a16="http://schemas.microsoft.com/office/drawing/2014/main" val="3661367238"/>
                    </a:ext>
                  </a:extLst>
                </a:gridCol>
                <a:gridCol w="3910263">
                  <a:extLst>
                    <a:ext uri="{9D8B030D-6E8A-4147-A177-3AD203B41FA5}">
                      <a16:colId xmlns:a16="http://schemas.microsoft.com/office/drawing/2014/main" val="3852567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分析手法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607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検定統計量</a:t>
                      </a:r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自由度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57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</a:t>
                      </a:r>
                      <a:r>
                        <a:rPr kumimoji="1" lang="ja-JP" altLang="en-US" dirty="0"/>
                        <a:t>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61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効果量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377473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FDC8F4D1-D984-0B1D-C477-E1DDF360828E}"/>
              </a:ext>
            </a:extLst>
          </p:cNvPr>
          <p:cNvGraphicFramePr>
            <a:graphicFrameLocks noGrp="1"/>
          </p:cNvGraphicFramePr>
          <p:nvPr/>
        </p:nvGraphicFramePr>
        <p:xfrm>
          <a:off x="7542463" y="3288761"/>
          <a:ext cx="3755190" cy="3204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5190">
                  <a:extLst>
                    <a:ext uri="{9D8B030D-6E8A-4147-A177-3AD203B41FA5}">
                      <a16:colId xmlns:a16="http://schemas.microsoft.com/office/drawing/2014/main" val="3359009888"/>
                    </a:ext>
                  </a:extLst>
                </a:gridCol>
              </a:tblGrid>
              <a:tr h="476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グラフ</a:t>
                      </a:r>
                      <a:r>
                        <a:rPr kumimoji="1" lang="en-US" altLang="ja-JP" dirty="0"/>
                        <a:t>(Excel</a:t>
                      </a:r>
                      <a:r>
                        <a:rPr kumimoji="1" lang="ja-JP" altLang="en-US" dirty="0"/>
                        <a:t>から貼り付け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7866584"/>
                  </a:ext>
                </a:extLst>
              </a:tr>
              <a:tr h="272804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800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25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F0318-8465-8AAE-44A3-01E7FD5A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論証手段</a:t>
            </a:r>
            <a:r>
              <a:rPr kumimoji="1" lang="en-US" altLang="ja-JP" dirty="0"/>
              <a:t>5(</a:t>
            </a:r>
            <a:r>
              <a:rPr kumimoji="1" lang="ja-JP" altLang="en-US" dirty="0"/>
              <a:t>質的調査データ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1A7616F-CC37-28AE-AA52-87653E91B5D4}"/>
              </a:ext>
            </a:extLst>
          </p:cNvPr>
          <p:cNvSpPr/>
          <p:nvPr/>
        </p:nvSpPr>
        <p:spPr>
          <a:xfrm>
            <a:off x="838199" y="1347537"/>
            <a:ext cx="3366837" cy="34315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論点</a:t>
            </a:r>
            <a:r>
              <a:rPr kumimoji="1" lang="en-US" altLang="ja-JP" dirty="0"/>
              <a:t>(</a:t>
            </a:r>
            <a:r>
              <a:rPr kumimoji="1" lang="ja-JP" altLang="en-US" dirty="0"/>
              <a:t>データから導けること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03C2D3-BE41-1411-6F90-E238BBD5BCAD}"/>
              </a:ext>
            </a:extLst>
          </p:cNvPr>
          <p:cNvSpPr/>
          <p:nvPr/>
        </p:nvSpPr>
        <p:spPr>
          <a:xfrm>
            <a:off x="838199" y="1690689"/>
            <a:ext cx="10627896" cy="982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472E486-121E-7482-8E06-4B31673B330B}"/>
              </a:ext>
            </a:extLst>
          </p:cNvPr>
          <p:cNvSpPr/>
          <p:nvPr/>
        </p:nvSpPr>
        <p:spPr>
          <a:xfrm>
            <a:off x="838199" y="2811379"/>
            <a:ext cx="3366837" cy="34691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エビデンス</a:t>
            </a:r>
            <a:r>
              <a:rPr kumimoji="1" lang="en-US" altLang="ja-JP" dirty="0"/>
              <a:t>(</a:t>
            </a:r>
            <a:r>
              <a:rPr kumimoji="1" lang="ja-JP" altLang="en-US" dirty="0"/>
              <a:t>自由に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6C758E-F909-7ABA-B8F6-35FBC7F70A9E}"/>
              </a:ext>
            </a:extLst>
          </p:cNvPr>
          <p:cNvSpPr/>
          <p:nvPr/>
        </p:nvSpPr>
        <p:spPr>
          <a:xfrm>
            <a:off x="838199" y="3154530"/>
            <a:ext cx="10627896" cy="34808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53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F0318-8465-8AAE-44A3-01E7FD5A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論証手段</a:t>
            </a:r>
            <a:r>
              <a:rPr kumimoji="1" lang="en-US" altLang="ja-JP" dirty="0"/>
              <a:t>6(</a:t>
            </a:r>
            <a:r>
              <a:rPr kumimoji="1" lang="ja-JP" altLang="en-US" dirty="0"/>
              <a:t>質的調査データ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1A7616F-CC37-28AE-AA52-87653E91B5D4}"/>
              </a:ext>
            </a:extLst>
          </p:cNvPr>
          <p:cNvSpPr/>
          <p:nvPr/>
        </p:nvSpPr>
        <p:spPr>
          <a:xfrm>
            <a:off x="838199" y="1347537"/>
            <a:ext cx="3366837" cy="34315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論点</a:t>
            </a:r>
            <a:r>
              <a:rPr kumimoji="1" lang="en-US" altLang="ja-JP" dirty="0"/>
              <a:t>(</a:t>
            </a:r>
            <a:r>
              <a:rPr kumimoji="1" lang="ja-JP" altLang="en-US" dirty="0"/>
              <a:t>データから導けること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03C2D3-BE41-1411-6F90-E238BBD5BCAD}"/>
              </a:ext>
            </a:extLst>
          </p:cNvPr>
          <p:cNvSpPr/>
          <p:nvPr/>
        </p:nvSpPr>
        <p:spPr>
          <a:xfrm>
            <a:off x="838199" y="1690689"/>
            <a:ext cx="10627896" cy="982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472E486-121E-7482-8E06-4B31673B330B}"/>
              </a:ext>
            </a:extLst>
          </p:cNvPr>
          <p:cNvSpPr/>
          <p:nvPr/>
        </p:nvSpPr>
        <p:spPr>
          <a:xfrm>
            <a:off x="838199" y="2811379"/>
            <a:ext cx="3366837" cy="34691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エビデンス</a:t>
            </a:r>
            <a:r>
              <a:rPr kumimoji="1" lang="en-US" altLang="ja-JP" dirty="0"/>
              <a:t>(</a:t>
            </a:r>
            <a:r>
              <a:rPr kumimoji="1" lang="ja-JP" altLang="en-US" dirty="0"/>
              <a:t>自由に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6C758E-F909-7ABA-B8F6-35FBC7F70A9E}"/>
              </a:ext>
            </a:extLst>
          </p:cNvPr>
          <p:cNvSpPr/>
          <p:nvPr/>
        </p:nvSpPr>
        <p:spPr>
          <a:xfrm>
            <a:off x="838199" y="3154530"/>
            <a:ext cx="10627896" cy="34808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0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186</Words>
  <Application>Microsoft Office PowerPoint</Application>
  <PresentationFormat>ワイド画面</PresentationFormat>
  <Paragraphs>45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主張と論点</vt:lpstr>
      <vt:lpstr>論証手段1(量的調査データ)</vt:lpstr>
      <vt:lpstr>論証手段2(量的調査データ)</vt:lpstr>
      <vt:lpstr>論証手段3(量的調査データ)</vt:lpstr>
      <vt:lpstr>論証手段4(量的調査データ)</vt:lpstr>
      <vt:lpstr>論証手段5(質的調査データ)</vt:lpstr>
      <vt:lpstr>論証手段6(質的調査データ)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秦野 伸介</dc:creator>
  <cp:lastModifiedBy>秦野 伸介</cp:lastModifiedBy>
  <cp:revision>1</cp:revision>
  <dcterms:created xsi:type="dcterms:W3CDTF">2023-11-13T06:44:42Z</dcterms:created>
  <dcterms:modified xsi:type="dcterms:W3CDTF">2023-11-13T07:04:54Z</dcterms:modified>
</cp:coreProperties>
</file>